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91" r:id="rId2"/>
    <p:sldId id="295" r:id="rId3"/>
    <p:sldId id="304" r:id="rId4"/>
    <p:sldId id="312" r:id="rId5"/>
    <p:sldId id="305" r:id="rId6"/>
    <p:sldId id="309" r:id="rId7"/>
    <p:sldId id="306" r:id="rId8"/>
    <p:sldId id="307" r:id="rId9"/>
    <p:sldId id="308" r:id="rId10"/>
    <p:sldId id="315" r:id="rId11"/>
    <p:sldId id="311" r:id="rId12"/>
    <p:sldId id="299" r:id="rId13"/>
    <p:sldId id="316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FF6D"/>
    <a:srgbClr val="006600"/>
    <a:srgbClr val="00FFCC"/>
    <a:srgbClr val="FFFF00"/>
    <a:srgbClr val="FFCCFF"/>
    <a:srgbClr val="0033CC"/>
    <a:srgbClr val="FF3300"/>
    <a:srgbClr val="AFCC04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5501" autoAdjust="0"/>
  </p:normalViewPr>
  <p:slideViewPr>
    <p:cSldViewPr snapToGrid="0">
      <p:cViewPr varScale="1">
        <p:scale>
          <a:sx n="103" d="100"/>
          <a:sy n="103" d="100"/>
        </p:scale>
        <p:origin x="-696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FAC4DD-4897-49A4-8CF3-BCFDC6F394E6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2C111A-9023-4496-8B9E-D288344B16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7835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6B295-8DE2-4EBB-91CA-F939F38A6FE0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06F7-560B-44F8-8906-4C360DCF71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511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6B295-8DE2-4EBB-91CA-F939F38A6FE0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06F7-560B-44F8-8906-4C360DCF71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165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6B295-8DE2-4EBB-91CA-F939F38A6FE0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06F7-560B-44F8-8906-4C360DCF71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763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6B295-8DE2-4EBB-91CA-F939F38A6FE0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06F7-560B-44F8-8906-4C360DCF71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920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6B295-8DE2-4EBB-91CA-F939F38A6FE0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06F7-560B-44F8-8906-4C360DCF71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16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6B295-8DE2-4EBB-91CA-F939F38A6FE0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06F7-560B-44F8-8906-4C360DCF71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023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6B295-8DE2-4EBB-91CA-F939F38A6FE0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06F7-560B-44F8-8906-4C360DCF71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739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6B295-8DE2-4EBB-91CA-F939F38A6FE0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06F7-560B-44F8-8906-4C360DCF71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222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6B295-8DE2-4EBB-91CA-F939F38A6FE0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06F7-560B-44F8-8906-4C360DCF71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005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6B295-8DE2-4EBB-91CA-F939F38A6FE0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06F7-560B-44F8-8906-4C360DCF71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501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6B295-8DE2-4EBB-91CA-F939F38A6FE0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06F7-560B-44F8-8906-4C360DCF71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821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6B295-8DE2-4EBB-91CA-F939F38A6FE0}" type="datetimeFigureOut">
              <a:rPr lang="fr-FR" smtClean="0"/>
              <a:t>01/12/2022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406F7-560B-44F8-8906-4C360DCF71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5173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image" Target="../media/image1.jpe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22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microsoft.com/office/2007/relationships/hdphoto" Target="../media/hdphoto8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8" descr="LOGO LYCEE PRO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268944" y="281947"/>
            <a:ext cx="1579419" cy="1693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 rot="606776">
            <a:off x="6372678" y="934179"/>
            <a:ext cx="4937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0"/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DÉCEMBRE 2022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74B4DC8-CE52-D988-6DBB-309CC1C72A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57" t="15040" r="7192" b="13713"/>
          <a:stretch/>
        </p:blipFill>
        <p:spPr>
          <a:xfrm>
            <a:off x="2982351" y="2106165"/>
            <a:ext cx="5162843" cy="30526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5A9AE5B-19AE-5575-AE30-AC47B717F5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51602">
            <a:off x="9208672" y="2268850"/>
            <a:ext cx="2240474" cy="253655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01AA146-590C-D7E7-52A9-EB3D7BF708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18320">
            <a:off x="616728" y="3486087"/>
            <a:ext cx="2112681" cy="211268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ZoneTexte 4"/>
          <p:cNvSpPr txBox="1"/>
          <p:nvPr/>
        </p:nvSpPr>
        <p:spPr>
          <a:xfrm>
            <a:off x="1413601" y="5929722"/>
            <a:ext cx="6223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Année scolaire 2022-2023</a:t>
            </a:r>
          </a:p>
        </p:txBody>
      </p:sp>
      <p:pic>
        <p:nvPicPr>
          <p:cNvPr id="3" name="All-is-fine">
            <a:hlinkClick r:id="" action="ppaction://media"/>
            <a:extLst>
              <a:ext uri="{FF2B5EF4-FFF2-40B4-BE49-F238E27FC236}">
                <a16:creationId xmlns:a16="http://schemas.microsoft.com/office/drawing/2014/main" id="{2F44D627-ADB2-254A-49BE-A422BBCAB7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42847" y="6018813"/>
            <a:ext cx="489260" cy="489260"/>
          </a:xfrm>
          <a:prstGeom prst="rect">
            <a:avLst/>
          </a:prstGeom>
        </p:spPr>
      </p:pic>
      <p:pic>
        <p:nvPicPr>
          <p:cNvPr id="2052" name="Picture 4" descr="Guirlande De Noël Et Bannière De Vecteur De Paillettes Clip Art Libres De  Droits , Svg , Vecteurs Et Illustration. Image 81180523.">
            <a:extLst>
              <a:ext uri="{FF2B5EF4-FFF2-40B4-BE49-F238E27FC236}">
                <a16:creationId xmlns:a16="http://schemas.microsoft.com/office/drawing/2014/main" id="{A850AB0E-4F28-35CF-E1B8-EEB743C22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7193">
            <a:off x="8476297" y="5122629"/>
            <a:ext cx="3705225" cy="159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Gif Etoile Scintillante 001">
            <a:extLst>
              <a:ext uri="{FF2B5EF4-FFF2-40B4-BE49-F238E27FC236}">
                <a16:creationId xmlns:a16="http://schemas.microsoft.com/office/drawing/2014/main" id="{1690286E-0180-DA23-BFA3-B9A64D6D5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31697">
            <a:off x="2282063" y="537658"/>
            <a:ext cx="2095500" cy="20955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8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ferris dir="l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5B399678-CF9F-72CF-0ADE-6A9DE74A06E7}"/>
              </a:ext>
            </a:extLst>
          </p:cNvPr>
          <p:cNvSpPr txBox="1"/>
          <p:nvPr/>
        </p:nvSpPr>
        <p:spPr>
          <a:xfrm rot="21325705">
            <a:off x="838200" y="2340430"/>
            <a:ext cx="4245429" cy="2206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>
                <a:solidFill>
                  <a:srgbClr val="FFFF6D"/>
                </a:solidFill>
                <a:latin typeface="Forte" panose="03060902040502070203" pitchFamily="66" charset="0"/>
                <a:ea typeface="+mj-ea"/>
                <a:cs typeface="+mj-cs"/>
              </a:rPr>
              <a:t>Mardi 13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>
                <a:solidFill>
                  <a:srgbClr val="FF0000"/>
                </a:solidFill>
                <a:latin typeface="Forte" panose="03060902040502070203" pitchFamily="66" charset="0"/>
                <a:ea typeface="+mj-ea"/>
                <a:cs typeface="+mj-cs"/>
              </a:rPr>
              <a:t>Concours de Slam chez les TAGORA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AF1E5E62-9EB9-408E-AE53-A04A4C811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5920619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E862566-5E6B-80D0-4C14-A853E47F0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5115" y="2316640"/>
            <a:ext cx="5466806" cy="1726359"/>
          </a:xfrm>
          <a:prstGeom prst="rect">
            <a:avLst/>
          </a:prstGeom>
        </p:spPr>
      </p:pic>
      <p:sp>
        <p:nvSpPr>
          <p:cNvPr id="27" name="Freeform 7">
            <a:extLst>
              <a:ext uri="{FF2B5EF4-FFF2-40B4-BE49-F238E27FC236}">
                <a16:creationId xmlns:a16="http://schemas.microsoft.com/office/drawing/2014/main" id="{9C5704B2-7C5B-4738-AF0D-4A2756A6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4683319"/>
            <a:ext cx="5925190" cy="2174681"/>
          </a:xfrm>
          <a:custGeom>
            <a:avLst/>
            <a:gdLst>
              <a:gd name="connsiteX0" fmla="*/ 1007162 w 5925190"/>
              <a:gd name="connsiteY0" fmla="*/ 0 h 2174681"/>
              <a:gd name="connsiteX1" fmla="*/ 5925190 w 5925190"/>
              <a:gd name="connsiteY1" fmla="*/ 0 h 2174681"/>
              <a:gd name="connsiteX2" fmla="*/ 5925190 w 5925190"/>
              <a:gd name="connsiteY2" fmla="*/ 2174681 h 2174681"/>
              <a:gd name="connsiteX3" fmla="*/ 0 w 5925190"/>
              <a:gd name="connsiteY3" fmla="*/ 2174681 h 217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4681">
                <a:moveTo>
                  <a:pt x="1007162" y="0"/>
                </a:moveTo>
                <a:lnTo>
                  <a:pt x="5925190" y="0"/>
                </a:lnTo>
                <a:lnTo>
                  <a:pt x="5925190" y="2174681"/>
                </a:lnTo>
                <a:lnTo>
                  <a:pt x="0" y="217468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DFB36DC4-A410-4DF1-8453-1D85743F5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683319"/>
            <a:ext cx="7092887" cy="2174681"/>
          </a:xfrm>
          <a:custGeom>
            <a:avLst/>
            <a:gdLst>
              <a:gd name="connsiteX0" fmla="*/ 0 w 7092887"/>
              <a:gd name="connsiteY0" fmla="*/ 0 h 2174681"/>
              <a:gd name="connsiteX1" fmla="*/ 7092887 w 7092887"/>
              <a:gd name="connsiteY1" fmla="*/ 0 h 2174681"/>
              <a:gd name="connsiteX2" fmla="*/ 6085725 w 7092887"/>
              <a:gd name="connsiteY2" fmla="*/ 2174681 h 2174681"/>
              <a:gd name="connsiteX3" fmla="*/ 1524000 w 7092887"/>
              <a:gd name="connsiteY3" fmla="*/ 2174681 h 2174681"/>
              <a:gd name="connsiteX4" fmla="*/ 1200418 w 7092887"/>
              <a:gd name="connsiteY4" fmla="*/ 2174681 h 2174681"/>
              <a:gd name="connsiteX5" fmla="*/ 0 w 7092887"/>
              <a:gd name="connsiteY5" fmla="*/ 2174681 h 217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92887" h="2174681">
                <a:moveTo>
                  <a:pt x="0" y="0"/>
                </a:moveTo>
                <a:lnTo>
                  <a:pt x="7092887" y="0"/>
                </a:lnTo>
                <a:lnTo>
                  <a:pt x="6085725" y="2174681"/>
                </a:lnTo>
                <a:lnTo>
                  <a:pt x="1524000" y="2174681"/>
                </a:lnTo>
                <a:lnTo>
                  <a:pt x="1200418" y="2174681"/>
                </a:lnTo>
                <a:lnTo>
                  <a:pt x="0" y="2174681"/>
                </a:lnTo>
                <a:close/>
              </a:path>
            </a:pathLst>
          </a:custGeom>
          <a:solidFill>
            <a:srgbClr val="B2B2B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B2B2B2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5CEC451-42DC-9FAB-C062-5B4DD4C83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79" y="218627"/>
            <a:ext cx="797574" cy="852791"/>
          </a:xfrm>
          <a:prstGeom prst="rect">
            <a:avLst/>
          </a:prstGeom>
        </p:spPr>
      </p:pic>
      <p:pic>
        <p:nvPicPr>
          <p:cNvPr id="1026" name="Picture 2" descr="Que faire de son sapin de Noël après les fêtes ?">
            <a:extLst>
              <a:ext uri="{FF2B5EF4-FFF2-40B4-BE49-F238E27FC236}">
                <a16:creationId xmlns:a16="http://schemas.microsoft.com/office/drawing/2014/main" id="{D240EE42-CCF2-0CF1-5447-B8C1AF7A8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1638">
            <a:off x="7636165" y="4712475"/>
            <a:ext cx="4012557" cy="200627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68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prism isContent="1"/>
      </p:transition>
    </mc:Choice>
    <mc:Fallback xmlns="">
      <p:transition spd="slow" advClick="0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6D597B4-9102-DC46-3CBB-21C8AEF11A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55" r="2" b="17015"/>
          <a:stretch/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pic>
        <p:nvPicPr>
          <p:cNvPr id="5122" name="Picture 2" descr="Petits bonhommes de Noël en pain d'épices - La cuisine de Françoise">
            <a:extLst>
              <a:ext uri="{FF2B5EF4-FFF2-40B4-BE49-F238E27FC236}">
                <a16:creationId xmlns:a16="http://schemas.microsoft.com/office/drawing/2014/main" id="{AD3941BF-5183-FEC9-B8D5-585E922D75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8" r="-1" b="24667"/>
          <a:stretch/>
        </p:blipFill>
        <p:spPr bwMode="auto"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1F75FC6-9321-EA92-A75B-7827B86BC95F}"/>
              </a:ext>
            </a:extLst>
          </p:cNvPr>
          <p:cNvSpPr txBox="1"/>
          <p:nvPr/>
        </p:nvSpPr>
        <p:spPr>
          <a:xfrm rot="20994617">
            <a:off x="6343650" y="3996130"/>
            <a:ext cx="5505814" cy="15769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  <a:ea typeface="+mj-ea"/>
                <a:cs typeface="+mj-cs"/>
              </a:rPr>
              <a:t>Mercredi 14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  <a:ea typeface="+mj-ea"/>
                <a:cs typeface="+mj-cs"/>
              </a:rPr>
              <a:t>Découverte d’une halte jeux “les petits lutins”  avec les secondes ASSP</a:t>
            </a:r>
            <a:endParaRPr lang="en-US" sz="4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anose="03060902040502070203" pitchFamily="66" charset="0"/>
              <a:ea typeface="+mj-ea"/>
              <a:cs typeface="+mj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301542" y="24930"/>
            <a:ext cx="11407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	</a:t>
            </a:r>
            <a:endParaRPr lang="fr-FR" sz="6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26" name="Picture 2" descr="Christmas hat-elfe-bonnet père Noël-lutin, tube , red , santa , hat ,  bonnet , père , noël , libre , animation , déco , gif , glitter , zen ,  fête ,">
            <a:extLst>
              <a:ext uri="{FF2B5EF4-FFF2-40B4-BE49-F238E27FC236}">
                <a16:creationId xmlns:a16="http://schemas.microsoft.com/office/drawing/2014/main" id="{24E209F6-BC0B-1849-66D6-7669C1DFA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959" y="1074534"/>
            <a:ext cx="38100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90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5809B1F-0726-44C0-B0A1-7FCE2A129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2560321" y="4232366"/>
            <a:ext cx="5610120" cy="2625634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6EE9A0B-C601-4E3F-8541-29CA20DE1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5904411" cy="4406393"/>
          </a:xfrm>
          <a:custGeom>
            <a:avLst/>
            <a:gdLst>
              <a:gd name="connsiteX0" fmla="*/ 2562355 w 6855833"/>
              <a:gd name="connsiteY0" fmla="*/ 0 h 5116428"/>
              <a:gd name="connsiteX1" fmla="*/ 6855833 w 6855833"/>
              <a:gd name="connsiteY1" fmla="*/ 4293479 h 5116428"/>
              <a:gd name="connsiteX2" fmla="*/ 6833667 w 6855833"/>
              <a:gd name="connsiteY2" fmla="*/ 4732462 h 5116428"/>
              <a:gd name="connsiteX3" fmla="*/ 6775067 w 6855833"/>
              <a:gd name="connsiteY3" fmla="*/ 5116428 h 5116428"/>
              <a:gd name="connsiteX4" fmla="*/ 0 w 6855833"/>
              <a:gd name="connsiteY4" fmla="*/ 5116428 h 5116428"/>
              <a:gd name="connsiteX5" fmla="*/ 0 w 6855833"/>
              <a:gd name="connsiteY5" fmla="*/ 854273 h 5116428"/>
              <a:gd name="connsiteX6" fmla="*/ 161831 w 6855833"/>
              <a:gd name="connsiteY6" fmla="*/ 733259 h 5116428"/>
              <a:gd name="connsiteX7" fmla="*/ 2562355 w 6855833"/>
              <a:gd name="connsiteY7" fmla="*/ 0 h 511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5833" h="5116428">
                <a:moveTo>
                  <a:pt x="2562355" y="0"/>
                </a:moveTo>
                <a:cubicBezTo>
                  <a:pt x="4933578" y="0"/>
                  <a:pt x="6855833" y="1922255"/>
                  <a:pt x="6855833" y="4293479"/>
                </a:cubicBezTo>
                <a:cubicBezTo>
                  <a:pt x="6855833" y="4441680"/>
                  <a:pt x="6848324" y="4588128"/>
                  <a:pt x="6833667" y="4732462"/>
                </a:cubicBezTo>
                <a:lnTo>
                  <a:pt x="6775067" y="5116428"/>
                </a:lnTo>
                <a:lnTo>
                  <a:pt x="0" y="5116428"/>
                </a:lnTo>
                <a:lnTo>
                  <a:pt x="0" y="854273"/>
                </a:lnTo>
                <a:lnTo>
                  <a:pt x="161831" y="733259"/>
                </a:lnTo>
                <a:cubicBezTo>
                  <a:pt x="847074" y="270317"/>
                  <a:pt x="1673147" y="0"/>
                  <a:pt x="2562355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96EF538-2A1C-92FD-EC1C-0E64C94251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58" b="-3"/>
          <a:stretch/>
        </p:blipFill>
        <p:spPr>
          <a:xfrm>
            <a:off x="1" y="10"/>
            <a:ext cx="5681097" cy="4151910"/>
          </a:xfrm>
          <a:custGeom>
            <a:avLst/>
            <a:gdLst/>
            <a:ahLst/>
            <a:cxnLst/>
            <a:rect l="l" t="t" r="r" b="b"/>
            <a:pathLst>
              <a:path w="5681097" h="4151920">
                <a:moveTo>
                  <a:pt x="0" y="0"/>
                </a:moveTo>
                <a:lnTo>
                  <a:pt x="5611423" y="0"/>
                </a:lnTo>
                <a:lnTo>
                  <a:pt x="5663241" y="339527"/>
                </a:lnTo>
                <a:cubicBezTo>
                  <a:pt x="5675049" y="455800"/>
                  <a:pt x="5681097" y="573775"/>
                  <a:pt x="5681097" y="693164"/>
                </a:cubicBezTo>
                <a:cubicBezTo>
                  <a:pt x="5681097" y="2603383"/>
                  <a:pt x="4132560" y="4151920"/>
                  <a:pt x="2222343" y="4151920"/>
                </a:cubicBezTo>
                <a:cubicBezTo>
                  <a:pt x="1386622" y="4151920"/>
                  <a:pt x="620129" y="3855520"/>
                  <a:pt x="22252" y="3362108"/>
                </a:cubicBezTo>
                <a:lnTo>
                  <a:pt x="0" y="3341884"/>
                </a:lnTo>
                <a:close/>
              </a:path>
            </a:pathLst>
          </a:custGeom>
        </p:spPr>
      </p:pic>
      <p:sp>
        <p:nvSpPr>
          <p:cNvPr id="5" name="ZoneTexte 4"/>
          <p:cNvSpPr txBox="1"/>
          <p:nvPr/>
        </p:nvSpPr>
        <p:spPr>
          <a:xfrm>
            <a:off x="5432464" y="2004754"/>
            <a:ext cx="6759535" cy="243886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Jeudi</a:t>
            </a:r>
            <a:r>
              <a:rPr lang="en-US" sz="1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 15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Temps de </a:t>
            </a:r>
            <a:r>
              <a:rPr lang="en-US" sz="1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célébration</a:t>
            </a:r>
            <a:r>
              <a:rPr lang="en-US" sz="1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 entre les </a:t>
            </a:r>
            <a:r>
              <a:rPr lang="en-US" sz="1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lycéens</a:t>
            </a:r>
            <a:r>
              <a:rPr lang="en-US" sz="1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 de la </a:t>
            </a:r>
            <a:r>
              <a:rPr lang="en-US" sz="1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Communauté</a:t>
            </a:r>
            <a:r>
              <a:rPr lang="en-US" sz="1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 </a:t>
            </a:r>
            <a:r>
              <a:rPr lang="en-US" sz="1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d’Établissements</a:t>
            </a:r>
            <a:endParaRPr lang="en-US" sz="1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anose="03060902040502070203" pitchFamily="66" charset="0"/>
            </a:endParaRPr>
          </a:p>
        </p:txBody>
      </p:sp>
      <p:pic>
        <p:nvPicPr>
          <p:cNvPr id="6" name="Image 18" descr="LOGO LYCEE PRO.jpg"/>
          <p:cNvPicPr>
            <a:picLocks noChangeAspect="1"/>
          </p:cNvPicPr>
          <p:nvPr/>
        </p:nvPicPr>
        <p:blipFill rotWithShape="1">
          <a:blip r:embed="rId3" cstate="print"/>
          <a:srcRect t="13424" r="-1" b="34123"/>
          <a:stretch/>
        </p:blipFill>
        <p:spPr bwMode="auto">
          <a:xfrm>
            <a:off x="2741628" y="4896464"/>
            <a:ext cx="5148922" cy="2035655"/>
          </a:xfrm>
          <a:custGeom>
            <a:avLst/>
            <a:gdLst/>
            <a:ahLst/>
            <a:cxnLst/>
            <a:rect l="l" t="t" r="r" b="b"/>
            <a:pathLst>
              <a:path w="5148922" h="2409190">
                <a:moveTo>
                  <a:pt x="2574461" y="0"/>
                </a:moveTo>
                <a:cubicBezTo>
                  <a:pt x="3911983" y="0"/>
                  <a:pt x="5012087" y="1016507"/>
                  <a:pt x="5144375" y="2319127"/>
                </a:cubicBezTo>
                <a:lnTo>
                  <a:pt x="5148922" y="2409190"/>
                </a:lnTo>
                <a:lnTo>
                  <a:pt x="0" y="2409190"/>
                </a:lnTo>
                <a:lnTo>
                  <a:pt x="4548" y="2319127"/>
                </a:lnTo>
                <a:cubicBezTo>
                  <a:pt x="136837" y="1016507"/>
                  <a:pt x="1236939" y="0"/>
                  <a:pt x="2574461" y="0"/>
                </a:cubicBezTo>
                <a:close/>
              </a:path>
            </a:pathLst>
          </a:custGeom>
          <a:noFill/>
        </p:spPr>
      </p:pic>
      <p:sp>
        <p:nvSpPr>
          <p:cNvPr id="8" name="ZoneTexte 7"/>
          <p:cNvSpPr txBox="1"/>
          <p:nvPr/>
        </p:nvSpPr>
        <p:spPr>
          <a:xfrm>
            <a:off x="2301542" y="24930"/>
            <a:ext cx="11407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	</a:t>
            </a:r>
            <a:endParaRPr lang="fr-FR" sz="6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C8136F6-82B8-3832-7971-FA6DDF4B3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92896">
            <a:off x="8205790" y="105627"/>
            <a:ext cx="3918858" cy="262563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8" name="Picture 2" descr="Photophores ou lumignons de Noël avec découpe en kirigami">
            <a:extLst>
              <a:ext uri="{FF2B5EF4-FFF2-40B4-BE49-F238E27FC236}">
                <a16:creationId xmlns:a16="http://schemas.microsoft.com/office/drawing/2014/main" id="{E249A26C-58B4-A501-F304-7ECDC512D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6135">
            <a:off x="8609595" y="4584187"/>
            <a:ext cx="3143250" cy="1809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344903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wind"/>
      </p:transition>
    </mc:Choice>
    <mc:Fallback xmlns="">
      <p:transition spd="slow" advClick="0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tez pour récompenser votre plus beau pull moche du lycée pro">
            <a:hlinkClick r:id="" action="ppaction://media"/>
            <a:extLst>
              <a:ext uri="{FF2B5EF4-FFF2-40B4-BE49-F238E27FC236}">
                <a16:creationId xmlns:a16="http://schemas.microsoft.com/office/drawing/2014/main" id="{1AF40649-EE70-6153-FB88-01DBF6C24B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30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0">
        <p14:glitter pattern="hexagon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EL Lanterne De Cheminée Flamme Bûche Feu papillotement Flamme Décoration  De Noël Lampe | eBay">
            <a:extLst>
              <a:ext uri="{FF2B5EF4-FFF2-40B4-BE49-F238E27FC236}">
                <a16:creationId xmlns:a16="http://schemas.microsoft.com/office/drawing/2014/main" id="{EAB2906F-51E0-B13C-CFDB-47F5A4D03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2545">
            <a:off x="6539408" y="1589030"/>
            <a:ext cx="4762500" cy="4762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18" descr="LOGO LYCEE PRO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395553" y="549233"/>
            <a:ext cx="1579419" cy="1693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C0AA575-4BCD-900C-AC5A-D82ADFBA8271}"/>
              </a:ext>
            </a:extLst>
          </p:cNvPr>
          <p:cNvSpPr txBox="1"/>
          <p:nvPr/>
        </p:nvSpPr>
        <p:spPr>
          <a:xfrm rot="20973701">
            <a:off x="1551730" y="733509"/>
            <a:ext cx="908653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Jeudi 1</a:t>
            </a:r>
            <a:r>
              <a:rPr lang="fr-FR" sz="6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er</a:t>
            </a:r>
            <a:r>
              <a:rPr lang="fr-FR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 ! </a:t>
            </a:r>
          </a:p>
          <a:p>
            <a:pPr algn="ctr"/>
            <a:r>
              <a:rPr lang="fr-F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Entrée dans le mois de décembre 2022</a:t>
            </a:r>
          </a:p>
        </p:txBody>
      </p:sp>
      <p:sp>
        <p:nvSpPr>
          <p:cNvPr id="7" name="Étoile : 5 branches 6">
            <a:extLst>
              <a:ext uri="{FF2B5EF4-FFF2-40B4-BE49-F238E27FC236}">
                <a16:creationId xmlns:a16="http://schemas.microsoft.com/office/drawing/2014/main" id="{FA04372B-6160-F338-02EB-318329A350DF}"/>
              </a:ext>
            </a:extLst>
          </p:cNvPr>
          <p:cNvSpPr/>
          <p:nvPr/>
        </p:nvSpPr>
        <p:spPr>
          <a:xfrm>
            <a:off x="3882683" y="1153551"/>
            <a:ext cx="112542" cy="16329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00"/>
              </a:solidFill>
              <a:highlight>
                <a:srgbClr val="FFFF00"/>
              </a:highlight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A5E1CF99-A7E4-893C-53F4-5AB78B343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4603" y="3202150"/>
            <a:ext cx="146317" cy="219475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5EFAC50-5487-B2D9-C64D-5B4150D75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3126660" y="1595283"/>
            <a:ext cx="275886" cy="413828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FE79EA9A-DB2E-D27F-CC8C-FC04C12133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362075">
            <a:off x="-369077" y="3118420"/>
            <a:ext cx="7413674" cy="307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27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8" descr="LOGO LYCEE PRO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264924" y="380276"/>
            <a:ext cx="1579419" cy="1693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2301542" y="24930"/>
            <a:ext cx="11407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	</a:t>
            </a:r>
            <a:endParaRPr lang="fr-FR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1F75FC6-9321-EA92-A75B-7827B86BC95F}"/>
              </a:ext>
            </a:extLst>
          </p:cNvPr>
          <p:cNvSpPr txBox="1"/>
          <p:nvPr/>
        </p:nvSpPr>
        <p:spPr>
          <a:xfrm rot="21066947">
            <a:off x="2011096" y="1200373"/>
            <a:ext cx="9317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irwater Script" panose="020B0604020202020204" pitchFamily="2" charset="0"/>
                <a:cs typeface="Aharoni" panose="020B0604020202020204" pitchFamily="2" charset="-79"/>
              </a:rPr>
              <a:t>Dimanche 4 : 2</a:t>
            </a:r>
            <a:r>
              <a:rPr lang="fr-FR" sz="40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irwater Script" panose="020B0604020202020204" pitchFamily="2" charset="0"/>
                <a:cs typeface="Aharoni" panose="020B0604020202020204" pitchFamily="2" charset="-79"/>
              </a:rPr>
              <a:t>ème</a:t>
            </a:r>
            <a:r>
              <a:rPr lang="fr-F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irwater Script" panose="020B0604020202020204" pitchFamily="2" charset="0"/>
                <a:cs typeface="Aharoni" panose="020B0604020202020204" pitchFamily="2" charset="-79"/>
              </a:rPr>
              <a:t> dimanche de l’Avent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05AF41E-8C62-00E9-FAA9-371ED57F2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589695" flipV="1">
            <a:off x="10228722" y="4952180"/>
            <a:ext cx="581142" cy="929827"/>
          </a:xfrm>
          <a:prstGeom prst="rect">
            <a:avLst/>
          </a:prstGeom>
        </p:spPr>
      </p:pic>
      <p:pic>
        <p:nvPicPr>
          <p:cNvPr id="4" name="Picture 2" descr="or étoilé scintille et scintille. icône de flash lumineux 3206497 -  Telecharger Vectoriel Gratuit, Clipart Graphique, Vecteur Dessins et  Pictogramme Gratuit">
            <a:extLst>
              <a:ext uri="{FF2B5EF4-FFF2-40B4-BE49-F238E27FC236}">
                <a16:creationId xmlns:a16="http://schemas.microsoft.com/office/drawing/2014/main" id="{B79EAE36-A3A5-8CED-4EFD-1D3F1C8C1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2795">
            <a:off x="15405654" y="7239777"/>
            <a:ext cx="1429699" cy="14296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r étoilé scintille et scintille. icône de flash lumineux 3206497 -  Telecharger Vectoriel Gratuit, Clipart Graphique, Vecteur Dessins et  Pictogramme Gratuit">
            <a:extLst>
              <a:ext uri="{FF2B5EF4-FFF2-40B4-BE49-F238E27FC236}">
                <a16:creationId xmlns:a16="http://schemas.microsoft.com/office/drawing/2014/main" id="{3F518D7F-34B8-2BC9-D786-B58877167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7548">
            <a:off x="584894" y="4391271"/>
            <a:ext cx="1905000" cy="1905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A882489-A989-85B9-235A-E4CA5F13B0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3011" y="2476209"/>
            <a:ext cx="5985977" cy="3305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gifs divers - mon grimoire enchanté">
            <a:extLst>
              <a:ext uri="{FF2B5EF4-FFF2-40B4-BE49-F238E27FC236}">
                <a16:creationId xmlns:a16="http://schemas.microsoft.com/office/drawing/2014/main" id="{497A1AFF-34CF-B01D-FCC8-7B6A30B29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5937">
            <a:off x="9186299" y="1166601"/>
            <a:ext cx="3049820" cy="304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852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4000">
        <p15:prstTrans prst="curtains"/>
      </p:transition>
    </mc:Choice>
    <mc:Fallback xmlns="">
      <p:transition spd="slow"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8" descr="LOGO LYCEE PRO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264924" y="380276"/>
            <a:ext cx="1579419" cy="1693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2250742" y="126530"/>
            <a:ext cx="11407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	</a:t>
            </a:r>
            <a:endParaRPr lang="fr-FR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C26F01F-0429-788D-12EB-95A07CB69773}"/>
              </a:ext>
            </a:extLst>
          </p:cNvPr>
          <p:cNvSpPr txBox="1"/>
          <p:nvPr/>
        </p:nvSpPr>
        <p:spPr>
          <a:xfrm rot="21089750">
            <a:off x="2521338" y="653008"/>
            <a:ext cx="86811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rgbClr val="FFFF00"/>
                </a:solidFill>
                <a:latin typeface="Forte" panose="03060902040502070203" pitchFamily="66" charset="0"/>
              </a:rPr>
              <a:t>Lundi 5</a:t>
            </a:r>
          </a:p>
          <a:p>
            <a:pPr algn="ctr"/>
            <a:r>
              <a:rPr lang="fr-FR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Réunion d’information pour le voyage à New York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76A9EE3-BAD9-5016-7D04-907041C5B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27631">
            <a:off x="1018777" y="3057266"/>
            <a:ext cx="4508263" cy="300004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71B3D5B-694D-B867-9341-79D81168A8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60"/>
          <a:stretch/>
        </p:blipFill>
        <p:spPr>
          <a:xfrm rot="602781">
            <a:off x="7575028" y="2210505"/>
            <a:ext cx="3723132" cy="36465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072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4000">
        <p14:glitter pattern="hexagon"/>
      </p:transition>
    </mc:Choice>
    <mc:Fallback xmlns="">
      <p:transition spd="slow" advClick="0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Bonhomme Blanc Réunion">
            <a:extLst>
              <a:ext uri="{FF2B5EF4-FFF2-40B4-BE49-F238E27FC236}">
                <a16:creationId xmlns:a16="http://schemas.microsoft.com/office/drawing/2014/main" id="{74C7D39A-8CD5-C43F-8986-BBC1E74AC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7477">
            <a:off x="408228" y="2926314"/>
            <a:ext cx="5472084" cy="37163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18" descr="LOGO LYCEE PRO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264924" y="380276"/>
            <a:ext cx="1579419" cy="1693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2301542" y="24930"/>
            <a:ext cx="11407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	</a:t>
            </a:r>
            <a:endParaRPr lang="fr-FR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AC2F415-0C15-C24F-1181-0EB5CA753224}"/>
              </a:ext>
            </a:extLst>
          </p:cNvPr>
          <p:cNvSpPr txBox="1"/>
          <p:nvPr/>
        </p:nvSpPr>
        <p:spPr>
          <a:xfrm rot="21156114">
            <a:off x="1516625" y="796226"/>
            <a:ext cx="91587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Vendredi 9 </a:t>
            </a:r>
          </a:p>
          <a:p>
            <a:pPr algn="ctr"/>
            <a:r>
              <a:rPr lang="fr-F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Bienvenue aux 3</a:t>
            </a:r>
            <a:r>
              <a:rPr lang="fr-FR" sz="40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ème</a:t>
            </a:r>
            <a:r>
              <a:rPr lang="fr-F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 collège</a:t>
            </a:r>
          </a:p>
          <a:p>
            <a:pPr algn="ctr"/>
            <a:r>
              <a:rPr lang="fr-F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Dans le cadre de la semaine de la voie professionnelle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6A63D09-AAA6-89FA-9117-DC5A79D8D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39351">
            <a:off x="9179394" y="628461"/>
            <a:ext cx="4159045" cy="4159045"/>
          </a:xfrm>
          <a:prstGeom prst="rect">
            <a:avLst/>
          </a:prstGeom>
        </p:spPr>
      </p:pic>
      <p:pic>
        <p:nvPicPr>
          <p:cNvPr id="2052" name="Picture 4" descr="Les étudiants peuvent-ils contribuer à la production de leurs connaissances  ? – De la créativité à l'innovation">
            <a:extLst>
              <a:ext uri="{FF2B5EF4-FFF2-40B4-BE49-F238E27FC236}">
                <a16:creationId xmlns:a16="http://schemas.microsoft.com/office/drawing/2014/main" id="{94D2CCEC-5162-5620-CF1B-F176EC12A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0312">
            <a:off x="7082860" y="436056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C433070-9464-210F-1F82-EAD3F79E19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20921">
            <a:off x="10219189" y="4860278"/>
            <a:ext cx="1094191" cy="175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79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 advTm="4000">
        <p15:prstTrans prst="origami"/>
      </p:transition>
    </mc:Choice>
    <mc:Fallback xmlns="">
      <p:transition spd="slow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79C0369-A022-4605-B2F4-7773B74CC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FFFD28B7-CC22-4615-B487-71F011040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712E4DE6-A2E5-4786-B1B9-795E13D12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1370435"/>
            <a:ext cx="527226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176DEB1C-09CA-478A-AEEF-963E89897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id="{28861D55-9A89-4552-8E10-2201E1991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8" y="644382"/>
            <a:ext cx="10734055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 rot="20756520">
            <a:off x="1303251" y="1031377"/>
            <a:ext cx="5867048" cy="31803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	</a:t>
            </a:r>
            <a:r>
              <a:rPr lang="en-US" sz="4000" b="1" kern="1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  <a:ea typeface="+mj-ea"/>
                <a:cs typeface="+mj-cs"/>
              </a:rPr>
              <a:t>Vendredi</a:t>
            </a:r>
            <a:r>
              <a:rPr lang="en-US" sz="40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  <a:ea typeface="+mj-ea"/>
                <a:cs typeface="+mj-cs"/>
              </a:rPr>
              <a:t> 9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  <a:ea typeface="+mj-ea"/>
                <a:cs typeface="+mj-cs"/>
              </a:rPr>
              <a:t>Réunion de Parents/</a:t>
            </a:r>
            <a:r>
              <a:rPr lang="en-US" sz="40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  <a:ea typeface="+mj-ea"/>
                <a:cs typeface="+mj-cs"/>
              </a:rPr>
              <a:t>Professeurs</a:t>
            </a:r>
            <a:endParaRPr lang="en-US" sz="4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anose="03060902040502070203" pitchFamily="66" charset="0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  <a:ea typeface="+mj-ea"/>
                <a:cs typeface="+mj-cs"/>
              </a:rPr>
              <a:t>des </a:t>
            </a:r>
            <a:r>
              <a:rPr lang="en-US" sz="40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  <a:ea typeface="+mj-ea"/>
                <a:cs typeface="+mj-cs"/>
              </a:rPr>
              <a:t>secondes</a:t>
            </a:r>
            <a:r>
              <a:rPr lang="en-US" sz="4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  <a:ea typeface="+mj-ea"/>
                <a:cs typeface="+mj-cs"/>
              </a:rPr>
              <a:t> </a:t>
            </a:r>
          </a:p>
        </p:txBody>
      </p:sp>
      <p:pic>
        <p:nvPicPr>
          <p:cNvPr id="6" name="Image 18" descr="LOGO LYCEE P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093941" y="1876275"/>
            <a:ext cx="2665798" cy="2378012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 rot="20250908">
            <a:off x="-820364" y="1514638"/>
            <a:ext cx="11480762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>
              <a:solidFill>
                <a:srgbClr val="00FFCC"/>
              </a:solidFill>
            </a:endParaRPr>
          </a:p>
          <a:p>
            <a:pPr>
              <a:spcAft>
                <a:spcPts val="600"/>
              </a:spcAft>
            </a:pPr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F513965-6B42-650F-73B6-30DA06001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00392">
            <a:off x="9978250" y="4458069"/>
            <a:ext cx="2000250" cy="2286000"/>
          </a:xfrm>
          <a:prstGeom prst="rect">
            <a:avLst/>
          </a:prstGeom>
        </p:spPr>
      </p:pic>
      <p:pic>
        <p:nvPicPr>
          <p:cNvPr id="1026" name="Picture 2" descr="Déco Noel Bougie - ref.d7102 | Autocollants-Stickers">
            <a:extLst>
              <a:ext uri="{FF2B5EF4-FFF2-40B4-BE49-F238E27FC236}">
                <a16:creationId xmlns:a16="http://schemas.microsoft.com/office/drawing/2014/main" id="{48E2F6F6-C0FF-F5CD-71B2-D002F775A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6881">
            <a:off x="617569" y="267220"/>
            <a:ext cx="1488428" cy="17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ifs divers - mon grimoire enchanté">
            <a:extLst>
              <a:ext uri="{FF2B5EF4-FFF2-40B4-BE49-F238E27FC236}">
                <a16:creationId xmlns:a16="http://schemas.microsoft.com/office/drawing/2014/main" id="{779D8544-641A-8D42-C717-738311752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5937">
            <a:off x="651406" y="3685866"/>
            <a:ext cx="3049820" cy="304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6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8" descr="LOGO LYCEE PRO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264924" y="380276"/>
            <a:ext cx="1579419" cy="1693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2301542" y="24930"/>
            <a:ext cx="11407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	</a:t>
            </a:r>
            <a:endParaRPr lang="fr-FR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1F75FC6-9321-EA92-A75B-7827B86BC95F}"/>
              </a:ext>
            </a:extLst>
          </p:cNvPr>
          <p:cNvSpPr txBox="1"/>
          <p:nvPr/>
        </p:nvSpPr>
        <p:spPr>
          <a:xfrm rot="21066947">
            <a:off x="1839659" y="2116298"/>
            <a:ext cx="9388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irwater Script" panose="020B0604020202020204" pitchFamily="2" charset="0"/>
                <a:cs typeface="Aharoni" panose="020B0604020202020204" pitchFamily="2" charset="-79"/>
              </a:rPr>
              <a:t>Dimanche 11 </a:t>
            </a:r>
            <a:r>
              <a:rPr lang="fr-FR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irwater Script" panose="020B0604020202020204" pitchFamily="2" charset="0"/>
                <a:cs typeface="Aharoni" panose="020B0604020202020204" pitchFamily="2" charset="-79"/>
              </a:rPr>
              <a:t>: 3</a:t>
            </a:r>
            <a:r>
              <a:rPr lang="fr-FR" sz="40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irwater Script" panose="020B0604020202020204" pitchFamily="2" charset="0"/>
                <a:cs typeface="Aharoni" panose="020B0604020202020204" pitchFamily="2" charset="-79"/>
              </a:rPr>
              <a:t>ème</a:t>
            </a:r>
            <a:r>
              <a:rPr lang="fr-FR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irwater Script" panose="020B0604020202020204" pitchFamily="2" charset="0"/>
                <a:cs typeface="Aharoni" panose="020B0604020202020204" pitchFamily="2" charset="-79"/>
              </a:rPr>
              <a:t> dimanche </a:t>
            </a:r>
            <a:r>
              <a:rPr lang="fr-F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irwater Script" panose="020B0604020202020204" pitchFamily="2" charset="0"/>
                <a:cs typeface="Aharoni" panose="020B0604020202020204" pitchFamily="2" charset="-79"/>
              </a:rPr>
              <a:t>de l’Avent</a:t>
            </a:r>
          </a:p>
        </p:txBody>
      </p:sp>
      <p:pic>
        <p:nvPicPr>
          <p:cNvPr id="3074" name="Picture 2" descr="Noel en musique - chant, chanson et musique de Noel">
            <a:extLst>
              <a:ext uri="{FF2B5EF4-FFF2-40B4-BE49-F238E27FC236}">
                <a16:creationId xmlns:a16="http://schemas.microsoft.com/office/drawing/2014/main" id="{17FC0E2E-CDFF-BFFA-1BCF-ADD140738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7433">
            <a:off x="919135" y="3319992"/>
            <a:ext cx="3494756" cy="31736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E4F9518-44CC-DE10-D592-A8368CE0B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512" y="105859"/>
            <a:ext cx="2579377" cy="25793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81B34CA-7A0A-790E-7C82-1E748786C3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1843" y="2740521"/>
            <a:ext cx="5455780" cy="40918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0539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wind"/>
      </p:transition>
    </mc:Choice>
    <mc:Fallback xmlns="">
      <p:transition spd="slow" advClick="0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2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BB338EA-F1C6-A962-86FC-C6081F5DAE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60" r="-2" b="6810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1F75FC6-9321-EA92-A75B-7827B86BC95F}"/>
              </a:ext>
            </a:extLst>
          </p:cNvPr>
          <p:cNvSpPr txBox="1"/>
          <p:nvPr/>
        </p:nvSpPr>
        <p:spPr>
          <a:xfrm>
            <a:off x="5560142" y="3962400"/>
            <a:ext cx="6289322" cy="16904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  <a:ea typeface="+mj-ea"/>
                <a:cs typeface="+mj-cs"/>
              </a:rPr>
              <a:t>Lundi</a:t>
            </a:r>
            <a:r>
              <a:rPr lang="en-US" sz="40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  <a:ea typeface="+mj-ea"/>
                <a:cs typeface="+mj-cs"/>
              </a:rPr>
              <a:t> 12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  <a:ea typeface="+mj-ea"/>
                <a:cs typeface="+mj-cs"/>
              </a:rPr>
              <a:t>Retour des </a:t>
            </a:r>
            <a:r>
              <a:rPr lang="en-US" sz="37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  <a:ea typeface="+mj-ea"/>
                <a:cs typeface="+mj-cs"/>
              </a:rPr>
              <a:t>Terminales</a:t>
            </a:r>
            <a:r>
              <a:rPr lang="en-US" sz="37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  <a:ea typeface="+mj-ea"/>
                <a:cs typeface="+mj-cs"/>
              </a:rPr>
              <a:t> Agora </a:t>
            </a:r>
          </a:p>
        </p:txBody>
      </p:sp>
      <p:pic>
        <p:nvPicPr>
          <p:cNvPr id="6" name="Image 18" descr="LOGO LYCEE PRO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77" b="86192" l="10000" r="89999"/>
                    </a14:imgEffect>
                  </a14:imgLayer>
                </a14:imgProps>
              </a:ext>
            </a:extLst>
          </a:blip>
          <a:srcRect r="1" b="4231"/>
          <a:stretch/>
        </p:blipFill>
        <p:spPr bwMode="auto">
          <a:xfrm>
            <a:off x="9836178" y="7"/>
            <a:ext cx="2355826" cy="2012602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</p:spPr>
      </p:pic>
      <p:sp>
        <p:nvSpPr>
          <p:cNvPr id="8" name="ZoneTexte 7"/>
          <p:cNvSpPr txBox="1"/>
          <p:nvPr/>
        </p:nvSpPr>
        <p:spPr>
          <a:xfrm>
            <a:off x="2301542" y="24930"/>
            <a:ext cx="11407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	</a:t>
            </a:r>
            <a:endParaRPr lang="fr-FR" sz="6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787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6C1BECD-DE40-0D2F-182A-53BBFFBACA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32" r="21420" b="-3"/>
          <a:stretch/>
        </p:blipFill>
        <p:spPr>
          <a:xfrm>
            <a:off x="20" y="10"/>
            <a:ext cx="4357326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67A06AE-F6FC-874A-B7FC-55F05A3085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64" r="34314" b="-1"/>
          <a:stretch/>
        </p:blipFill>
        <p:spPr>
          <a:xfrm>
            <a:off x="4357345" y="-15787"/>
            <a:ext cx="5524073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6" name="Image 18" descr="LOGO LYCEE PRO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903" r="80126"/>
                    </a14:imgEffect>
                  </a14:imgLayer>
                </a14:imgProps>
              </a:ext>
            </a:extLst>
          </a:blip>
          <a:srcRect r="10971" b="-1"/>
          <a:stretch/>
        </p:blipFill>
        <p:spPr bwMode="auto">
          <a:xfrm>
            <a:off x="10259168" y="0"/>
            <a:ext cx="1932832" cy="1936654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  <a:noFill/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6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C1F75FC6-9321-EA92-A75B-7827B86BC95F}"/>
              </a:ext>
            </a:extLst>
          </p:cNvPr>
          <p:cNvSpPr txBox="1"/>
          <p:nvPr/>
        </p:nvSpPr>
        <p:spPr>
          <a:xfrm rot="21059946">
            <a:off x="1802582" y="3627739"/>
            <a:ext cx="10098388" cy="1077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solidFill>
                  <a:srgbClr val="FFFF0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Mardi 13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solidFill>
                  <a:srgbClr val="FF000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Partage d’un moment </a:t>
            </a:r>
            <a:r>
              <a:rPr lang="en-US" sz="4000" dirty="0" err="1">
                <a:solidFill>
                  <a:srgbClr val="FF000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chaleureux</a:t>
            </a:r>
            <a:r>
              <a:rPr lang="en-US" sz="4000" dirty="0">
                <a:solidFill>
                  <a:srgbClr val="FF000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 entre les premières ASSP et les </a:t>
            </a:r>
            <a:r>
              <a:rPr lang="en-US" sz="4000" dirty="0" err="1">
                <a:solidFill>
                  <a:srgbClr val="FF000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personnes</a:t>
            </a:r>
            <a:r>
              <a:rPr lang="en-US" sz="4000" dirty="0">
                <a:solidFill>
                  <a:srgbClr val="FF000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 </a:t>
            </a:r>
            <a:r>
              <a:rPr lang="en-US" sz="4000" dirty="0" err="1">
                <a:solidFill>
                  <a:srgbClr val="FF000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âgées</a:t>
            </a:r>
            <a:r>
              <a:rPr lang="en-US" sz="4000" dirty="0">
                <a:solidFill>
                  <a:srgbClr val="FF000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 de la </a:t>
            </a:r>
            <a:r>
              <a:rPr lang="en-US" sz="4000" dirty="0" err="1">
                <a:solidFill>
                  <a:srgbClr val="FF000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Fondation</a:t>
            </a:r>
            <a:r>
              <a:rPr lang="en-US" sz="4000" dirty="0">
                <a:solidFill>
                  <a:srgbClr val="FF000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 Léopold </a:t>
            </a:r>
            <a:r>
              <a:rPr lang="en-US" sz="4000" dirty="0" err="1">
                <a:solidFill>
                  <a:srgbClr val="FF0000">
                    <a:alpha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Bellan</a:t>
            </a:r>
            <a:endParaRPr lang="en-US" sz="4000" dirty="0">
              <a:solidFill>
                <a:srgbClr val="FF0000">
                  <a:alpha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anose="03060902040502070203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637864" y="984816"/>
            <a:ext cx="11407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	</a:t>
            </a:r>
            <a:endParaRPr lang="fr-FR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C69F194-2E59-F135-BD7D-27ACE085324A}"/>
              </a:ext>
            </a:extLst>
          </p:cNvPr>
          <p:cNvSpPr txBox="1"/>
          <p:nvPr/>
        </p:nvSpPr>
        <p:spPr>
          <a:xfrm>
            <a:off x="10087897" y="2168013"/>
            <a:ext cx="1710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Mardi</a:t>
            </a:r>
          </a:p>
        </p:txBody>
      </p:sp>
    </p:spTree>
    <p:extLst>
      <p:ext uri="{BB962C8B-B14F-4D97-AF65-F5344CB8AC3E}">
        <p14:creationId xmlns:p14="http://schemas.microsoft.com/office/powerpoint/2010/main" val="317409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4000">
        <p14:doors dir="vert"/>
      </p:transition>
    </mc:Choice>
    <mc:Fallback xmlns="">
      <p:transition spd="slow" advClick="0" advTm="4000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2351</TotalTime>
  <Words>134</Words>
  <Application>Microsoft Office PowerPoint</Application>
  <PresentationFormat>Grand écran</PresentationFormat>
  <Paragraphs>35</Paragraphs>
  <Slides>13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Fairwater Script</vt:lpstr>
      <vt:lpstr>Forte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POSTE1</dc:creator>
  <cp:lastModifiedBy>Anne Sophie PEQUIGNOT</cp:lastModifiedBy>
  <cp:revision>399</cp:revision>
  <dcterms:created xsi:type="dcterms:W3CDTF">2018-11-26T12:58:58Z</dcterms:created>
  <dcterms:modified xsi:type="dcterms:W3CDTF">2022-12-01T09:14:08Z</dcterms:modified>
</cp:coreProperties>
</file>